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77" r:id="rId2"/>
    <p:sldId id="280" r:id="rId3"/>
    <p:sldId id="270" r:id="rId4"/>
    <p:sldId id="263" r:id="rId5"/>
    <p:sldId id="258" r:id="rId6"/>
    <p:sldId id="259" r:id="rId7"/>
    <p:sldId id="262" r:id="rId8"/>
    <p:sldId id="269" r:id="rId9"/>
  </p:sldIdLst>
  <p:sldSz cx="9144000" cy="5143500" type="screen16x9"/>
  <p:notesSz cx="6858000" cy="9144000"/>
  <p:embeddedFontLst>
    <p:embeddedFont>
      <p:font typeface="Agency FB" panose="020B0503020202020204" pitchFamily="34" charset="0"/>
      <p:regular r:id="rId11"/>
      <p:bold r:id="rId12"/>
    </p:embeddedFont>
    <p:embeddedFont>
      <p:font typeface="Chakra Petch" panose="020B0604020202020204" charset="-34"/>
      <p:regular r:id="rId13"/>
      <p:bold r:id="rId14"/>
      <p:italic r:id="rId15"/>
      <p:boldItalic r:id="rId16"/>
    </p:embeddedFont>
    <p:embeddedFont>
      <p:font typeface="IBM Plex Mono" panose="020B0509050203000203" pitchFamily="49" charset="0"/>
      <p:regular r:id="rId17"/>
      <p:bold r:id="rId18"/>
      <p:italic r:id="rId19"/>
      <p:boldItalic r:id="rId20"/>
    </p:embeddedFont>
    <p:embeddedFont>
      <p:font typeface="IBM Plex Sans" panose="020B0503050203000203" pitchFamily="34" charset="0"/>
      <p:regular r:id="rId21"/>
      <p:bold r:id="rId22"/>
      <p:italic r:id="rId23"/>
      <p:boldItalic r:id="rId24"/>
    </p:embeddedFont>
    <p:embeddedFont>
      <p:font typeface="IBM Plex Sans SemiBold" panose="020B070305020300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4" d="100"/>
          <a:sy n="194" d="100"/>
        </p:scale>
        <p:origin x="329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152c464c27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152c464c27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152c464c2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152c464c2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392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152c464c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152c464c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152c464c2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152c464c2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52c464c2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52c464c2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152c464c2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152c464c2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152c464c2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152c464c2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52c464c27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52c464c2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2" name="Google Shape;252;p34"/>
          <p:cNvSpPr txBox="1"/>
          <p:nvPr/>
        </p:nvSpPr>
        <p:spPr>
          <a:xfrm>
            <a:off x="1008381" y="4162806"/>
            <a:ext cx="5330700" cy="15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1100"/>
              <a:buFont typeface="Arial"/>
              <a:buNone/>
            </a:pPr>
            <a:r>
              <a:rPr lang="en-US" sz="1100" dirty="0">
                <a:solidFill>
                  <a:schemeClr val="lt1"/>
                </a:solidFill>
                <a:latin typeface="IBM Plex Mono"/>
                <a:ea typeface="IBM Plex Mono"/>
                <a:cs typeface="IBM Plex Mono"/>
                <a:sym typeface="IBM Plex Mono"/>
              </a:rPr>
              <a:t>Unlock Your DeFi Potential!</a:t>
            </a:r>
          </a:p>
        </p:txBody>
      </p:sp>
      <p:pic>
        <p:nvPicPr>
          <p:cNvPr id="253" name="Google Shape;253;p34"/>
          <p:cNvPicPr preferRelativeResize="0"/>
          <p:nvPr/>
        </p:nvPicPr>
        <p:blipFill rotWithShape="1">
          <a:blip r:embed="rId4">
            <a:alphaModFix/>
          </a:blip>
          <a:srcRect t="139" b="149"/>
          <a:stretch/>
        </p:blipFill>
        <p:spPr>
          <a:xfrm>
            <a:off x="738868" y="553855"/>
            <a:ext cx="3867802" cy="838076"/>
          </a:xfrm>
          <a:prstGeom prst="rect">
            <a:avLst/>
          </a:prstGeom>
          <a:noFill/>
          <a:ln>
            <a:noFill/>
          </a:ln>
        </p:spPr>
      </p:pic>
      <p:cxnSp>
        <p:nvCxnSpPr>
          <p:cNvPr id="254" name="Google Shape;254;p34"/>
          <p:cNvCxnSpPr/>
          <p:nvPr/>
        </p:nvCxnSpPr>
        <p:spPr>
          <a:xfrm>
            <a:off x="8616525" y="0"/>
            <a:ext cx="0" cy="5135700"/>
          </a:xfrm>
          <a:prstGeom prst="straightConnector1">
            <a:avLst/>
          </a:prstGeom>
          <a:noFill/>
          <a:ln w="9525" cap="flat" cmpd="sng">
            <a:solidFill>
              <a:srgbClr val="434343"/>
            </a:solidFill>
            <a:prstDash val="solid"/>
            <a:round/>
            <a:headEnd type="none" w="med" len="med"/>
            <a:tailEnd type="none" w="med" len="med"/>
          </a:ln>
        </p:spPr>
      </p:cxnSp>
      <p:pic>
        <p:nvPicPr>
          <p:cNvPr id="4" name="Google Shape;64;p14">
            <a:extLst>
              <a:ext uri="{FF2B5EF4-FFF2-40B4-BE49-F238E27FC236}">
                <a16:creationId xmlns:a16="http://schemas.microsoft.com/office/drawing/2014/main" id="{42A8121B-804D-1442-468D-0A46F536D7C2}"/>
              </a:ext>
            </a:extLst>
          </p:cNvPr>
          <p:cNvPicPr preferRelativeResize="0"/>
          <p:nvPr/>
        </p:nvPicPr>
        <p:blipFill>
          <a:blip r:embed="rId5">
            <a:alphaModFix/>
          </a:blip>
          <a:stretch>
            <a:fillRect/>
          </a:stretch>
        </p:blipFill>
        <p:spPr>
          <a:xfrm>
            <a:off x="6335325" y="977142"/>
            <a:ext cx="2281200" cy="2930116"/>
          </a:xfrm>
          <a:prstGeom prst="rect">
            <a:avLst/>
          </a:prstGeom>
          <a:noFill/>
          <a:ln>
            <a:noFill/>
          </a:ln>
        </p:spPr>
      </p:pic>
      <p:sp>
        <p:nvSpPr>
          <p:cNvPr id="6" name="TextBox 5">
            <a:extLst>
              <a:ext uri="{FF2B5EF4-FFF2-40B4-BE49-F238E27FC236}">
                <a16:creationId xmlns:a16="http://schemas.microsoft.com/office/drawing/2014/main" id="{75962ABA-84B3-F6F3-3808-AC854CBF68F6}"/>
              </a:ext>
            </a:extLst>
          </p:cNvPr>
          <p:cNvSpPr txBox="1"/>
          <p:nvPr/>
        </p:nvSpPr>
        <p:spPr>
          <a:xfrm>
            <a:off x="1451640" y="1906130"/>
            <a:ext cx="2222091" cy="1323439"/>
          </a:xfrm>
          <a:prstGeom prst="rect">
            <a:avLst/>
          </a:prstGeom>
          <a:noFill/>
        </p:spPr>
        <p:txBody>
          <a:bodyPr wrap="square" rtlCol="0">
            <a:spAutoFit/>
          </a:bodyPr>
          <a:lstStyle/>
          <a:p>
            <a:r>
              <a:rPr lang="en-US" sz="8000" dirty="0">
                <a:solidFill>
                  <a:schemeClr val="tx2"/>
                </a:solidFill>
                <a:latin typeface="Agency FB" panose="020B0503020202020204" pitchFamily="34" charset="0"/>
              </a:rPr>
              <a:t>Score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Google Shape;81;p16"/>
          <p:cNvSpPr txBox="1"/>
          <p:nvPr/>
        </p:nvSpPr>
        <p:spPr>
          <a:xfrm>
            <a:off x="879222" y="1416415"/>
            <a:ext cx="15546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200" dirty="0">
                <a:solidFill>
                  <a:srgbClr val="CCCCCC"/>
                </a:solidFill>
                <a:latin typeface="IBM Plex Sans SemiBold"/>
                <a:ea typeface="IBM Plex Sans"/>
                <a:cs typeface="IBM Plex Sans"/>
                <a:sym typeface="IBM Plex Sans SemiBold"/>
              </a:rPr>
              <a:t>PM and Full Stack (Solidity, React, JS)</a:t>
            </a:r>
            <a:endParaRPr sz="900" dirty="0">
              <a:solidFill>
                <a:srgbClr val="CCCCCC"/>
              </a:solidFill>
              <a:latin typeface="IBM Plex Sans"/>
              <a:ea typeface="IBM Plex Sans"/>
              <a:cs typeface="IBM Plex Sans"/>
              <a:sym typeface="IBM Plex Sans"/>
            </a:endParaRPr>
          </a:p>
        </p:txBody>
      </p:sp>
      <p:sp>
        <p:nvSpPr>
          <p:cNvPr id="82" name="Google Shape;82;p16"/>
          <p:cNvSpPr txBox="1"/>
          <p:nvPr/>
        </p:nvSpPr>
        <p:spPr>
          <a:xfrm>
            <a:off x="853657" y="1099990"/>
            <a:ext cx="1365103" cy="279564"/>
          </a:xfrm>
          <a:prstGeom prst="rect">
            <a:avLst/>
          </a:prstGeom>
          <a:noFill/>
          <a:ln>
            <a:noFill/>
          </a:ln>
        </p:spPr>
        <p:txBody>
          <a:bodyPr spcFirstLastPara="1" wrap="square" lIns="0" tIns="0" rIns="0" bIns="0" anchor="t" anchorCtr="0">
            <a:spAutoFit/>
          </a:bodyPr>
          <a:lstStyle/>
          <a:p>
            <a:pPr marL="0" lvl="0" indent="0" algn="ctr" rtl="0">
              <a:spcBef>
                <a:spcPts val="0"/>
              </a:spcBef>
              <a:spcAft>
                <a:spcPts val="500"/>
              </a:spcAft>
              <a:buNone/>
            </a:pPr>
            <a:r>
              <a:rPr lang="en" dirty="0">
                <a:solidFill>
                  <a:srgbClr val="DFFE00"/>
                </a:solidFill>
                <a:latin typeface="Chakra Petch"/>
                <a:ea typeface="Chakra Petch"/>
                <a:cs typeface="Chakra Petch"/>
                <a:sym typeface="Chakra Petch"/>
              </a:rPr>
              <a:t>Miguel Mendez</a:t>
            </a:r>
            <a:endParaRPr dirty="0">
              <a:solidFill>
                <a:srgbClr val="DFFE00"/>
              </a:solidFill>
              <a:latin typeface="Chakra Petch"/>
              <a:ea typeface="Chakra Petch"/>
              <a:cs typeface="Chakra Petch"/>
              <a:sym typeface="Chakra Petch"/>
            </a:endParaRPr>
          </a:p>
        </p:txBody>
      </p:sp>
      <p:sp>
        <p:nvSpPr>
          <p:cNvPr id="83" name="Google Shape;83;p16"/>
          <p:cNvSpPr/>
          <p:nvPr/>
        </p:nvSpPr>
        <p:spPr>
          <a:xfrm>
            <a:off x="742507" y="1342954"/>
            <a:ext cx="1554600" cy="1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85" name="Google Shape;85;p16"/>
          <p:cNvSpPr txBox="1"/>
          <p:nvPr/>
        </p:nvSpPr>
        <p:spPr>
          <a:xfrm>
            <a:off x="3881659" y="1099990"/>
            <a:ext cx="1413600" cy="279564"/>
          </a:xfrm>
          <a:prstGeom prst="rect">
            <a:avLst/>
          </a:prstGeom>
          <a:noFill/>
          <a:ln>
            <a:noFill/>
          </a:ln>
        </p:spPr>
        <p:txBody>
          <a:bodyPr spcFirstLastPara="1" wrap="square" lIns="0" tIns="0" rIns="0" bIns="0" anchor="t" anchorCtr="0">
            <a:spAutoFit/>
          </a:bodyPr>
          <a:lstStyle/>
          <a:p>
            <a:pPr marL="0" lvl="0" indent="0" algn="ctr" rtl="0">
              <a:spcBef>
                <a:spcPts val="0"/>
              </a:spcBef>
              <a:spcAft>
                <a:spcPts val="500"/>
              </a:spcAft>
              <a:buNone/>
            </a:pPr>
            <a:r>
              <a:rPr lang="en" dirty="0">
                <a:solidFill>
                  <a:srgbClr val="DFFE00"/>
                </a:solidFill>
                <a:latin typeface="Chakra Petch"/>
                <a:ea typeface="Chakra Petch"/>
                <a:cs typeface="Chakra Petch"/>
                <a:sym typeface="Chakra Petch"/>
              </a:rPr>
              <a:t>Ethan Cala</a:t>
            </a:r>
            <a:endParaRPr dirty="0">
              <a:solidFill>
                <a:srgbClr val="DFFE00"/>
              </a:solidFill>
              <a:latin typeface="Chakra Petch"/>
              <a:ea typeface="Chakra Petch"/>
              <a:cs typeface="Chakra Petch"/>
              <a:sym typeface="Chakra Petch"/>
            </a:endParaRPr>
          </a:p>
        </p:txBody>
      </p:sp>
      <p:sp>
        <p:nvSpPr>
          <p:cNvPr id="86" name="Google Shape;86;p16"/>
          <p:cNvSpPr/>
          <p:nvPr/>
        </p:nvSpPr>
        <p:spPr>
          <a:xfrm>
            <a:off x="3792929" y="1352104"/>
            <a:ext cx="1554600" cy="1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rgbClr val="CCCCCC"/>
              </a:solidFill>
            </a:endParaRPr>
          </a:p>
        </p:txBody>
      </p:sp>
      <p:sp>
        <p:nvSpPr>
          <p:cNvPr id="88" name="Google Shape;88;p16"/>
          <p:cNvSpPr txBox="1"/>
          <p:nvPr/>
        </p:nvSpPr>
        <p:spPr>
          <a:xfrm>
            <a:off x="6903365" y="1148230"/>
            <a:ext cx="1491000" cy="279564"/>
          </a:xfrm>
          <a:prstGeom prst="rect">
            <a:avLst/>
          </a:prstGeom>
          <a:noFill/>
          <a:ln>
            <a:noFill/>
          </a:ln>
        </p:spPr>
        <p:txBody>
          <a:bodyPr spcFirstLastPara="1" wrap="square" lIns="0" tIns="0" rIns="0" bIns="0" anchor="t" anchorCtr="0">
            <a:spAutoFit/>
          </a:bodyPr>
          <a:lstStyle/>
          <a:p>
            <a:pPr marL="0" lvl="0" indent="0" algn="ctr" rtl="0">
              <a:spcBef>
                <a:spcPts val="0"/>
              </a:spcBef>
              <a:spcAft>
                <a:spcPts val="500"/>
              </a:spcAft>
              <a:buNone/>
            </a:pPr>
            <a:r>
              <a:rPr lang="en" dirty="0">
                <a:solidFill>
                  <a:srgbClr val="DFFE00"/>
                </a:solidFill>
                <a:latin typeface="Chakra Petch"/>
                <a:ea typeface="Chakra Petch"/>
                <a:cs typeface="Chakra Petch"/>
                <a:sym typeface="Chakra Petch"/>
              </a:rPr>
              <a:t>Damien Beltran</a:t>
            </a:r>
            <a:endParaRPr dirty="0">
              <a:solidFill>
                <a:srgbClr val="DFFE00"/>
              </a:solidFill>
              <a:latin typeface="Chakra Petch"/>
              <a:ea typeface="Chakra Petch"/>
              <a:cs typeface="Chakra Petch"/>
              <a:sym typeface="Chakra Petch"/>
            </a:endParaRPr>
          </a:p>
        </p:txBody>
      </p:sp>
      <p:sp>
        <p:nvSpPr>
          <p:cNvPr id="89" name="Google Shape;89;p16"/>
          <p:cNvSpPr/>
          <p:nvPr/>
        </p:nvSpPr>
        <p:spPr>
          <a:xfrm>
            <a:off x="6852151" y="1398115"/>
            <a:ext cx="1554600" cy="1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91" name="Google Shape;91;p16"/>
          <p:cNvSpPr txBox="1"/>
          <p:nvPr/>
        </p:nvSpPr>
        <p:spPr>
          <a:xfrm>
            <a:off x="2303011" y="2896841"/>
            <a:ext cx="1406400" cy="495007"/>
          </a:xfrm>
          <a:prstGeom prst="rect">
            <a:avLst/>
          </a:prstGeom>
          <a:noFill/>
          <a:ln>
            <a:noFill/>
          </a:ln>
        </p:spPr>
        <p:txBody>
          <a:bodyPr spcFirstLastPara="1" wrap="square" lIns="0" tIns="0" rIns="0" bIns="0" anchor="t" anchorCtr="0">
            <a:spAutoFit/>
          </a:bodyPr>
          <a:lstStyle/>
          <a:p>
            <a:pPr marL="0" lvl="0" indent="0" algn="ctr" rtl="0">
              <a:spcBef>
                <a:spcPts val="0"/>
              </a:spcBef>
              <a:spcAft>
                <a:spcPts val="500"/>
              </a:spcAft>
              <a:buNone/>
            </a:pPr>
            <a:r>
              <a:rPr lang="en-US" dirty="0" err="1">
                <a:solidFill>
                  <a:srgbClr val="DFFE00"/>
                </a:solidFill>
                <a:latin typeface="Chakra Petch"/>
                <a:ea typeface="Chakra Petch"/>
                <a:cs typeface="Chakra Petch"/>
                <a:sym typeface="Chakra Petch"/>
              </a:rPr>
              <a:t>Emengkeng</a:t>
            </a:r>
            <a:r>
              <a:rPr lang="en-US" dirty="0">
                <a:solidFill>
                  <a:srgbClr val="DFFE00"/>
                </a:solidFill>
                <a:latin typeface="Chakra Petch"/>
                <a:ea typeface="Chakra Petch"/>
                <a:cs typeface="Chakra Petch"/>
                <a:sym typeface="Chakra Petch"/>
              </a:rPr>
              <a:t> </a:t>
            </a:r>
            <a:r>
              <a:rPr lang="en-US" dirty="0" err="1">
                <a:solidFill>
                  <a:srgbClr val="DFFE00"/>
                </a:solidFill>
                <a:latin typeface="Chakra Petch"/>
                <a:ea typeface="Chakra Petch"/>
                <a:cs typeface="Chakra Petch"/>
                <a:sym typeface="Chakra Petch"/>
              </a:rPr>
              <a:t>Juslen</a:t>
            </a:r>
            <a:r>
              <a:rPr lang="en-US" dirty="0">
                <a:solidFill>
                  <a:srgbClr val="DFFE00"/>
                </a:solidFill>
                <a:latin typeface="Chakra Petch"/>
                <a:ea typeface="Chakra Petch"/>
                <a:cs typeface="Chakra Petch"/>
                <a:sym typeface="Chakra Petch"/>
              </a:rPr>
              <a:t> </a:t>
            </a:r>
            <a:r>
              <a:rPr lang="en-US" dirty="0" err="1">
                <a:solidFill>
                  <a:srgbClr val="DFFE00"/>
                </a:solidFill>
                <a:latin typeface="Chakra Petch"/>
                <a:ea typeface="Chakra Petch"/>
                <a:cs typeface="Chakra Petch"/>
                <a:sym typeface="Chakra Petch"/>
              </a:rPr>
              <a:t>Kenmini</a:t>
            </a:r>
            <a:endParaRPr lang="en-US" dirty="0">
              <a:solidFill>
                <a:srgbClr val="DFFE00"/>
              </a:solidFill>
              <a:latin typeface="Chakra Petch"/>
              <a:ea typeface="Chakra Petch"/>
              <a:cs typeface="Chakra Petch"/>
              <a:sym typeface="Chakra Petch"/>
            </a:endParaRPr>
          </a:p>
        </p:txBody>
      </p:sp>
      <p:sp>
        <p:nvSpPr>
          <p:cNvPr id="92" name="Google Shape;92;p16"/>
          <p:cNvSpPr/>
          <p:nvPr/>
        </p:nvSpPr>
        <p:spPr>
          <a:xfrm>
            <a:off x="5309891" y="3330316"/>
            <a:ext cx="1554600" cy="1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cxnSp>
        <p:nvCxnSpPr>
          <p:cNvPr id="93" name="Google Shape;93;p16"/>
          <p:cNvCxnSpPr/>
          <p:nvPr/>
        </p:nvCxnSpPr>
        <p:spPr>
          <a:xfrm>
            <a:off x="8616525" y="0"/>
            <a:ext cx="0" cy="5135700"/>
          </a:xfrm>
          <a:prstGeom prst="straightConnector1">
            <a:avLst/>
          </a:prstGeom>
          <a:noFill/>
          <a:ln w="9525" cap="flat" cmpd="sng">
            <a:solidFill>
              <a:srgbClr val="434343"/>
            </a:solidFill>
            <a:prstDash val="solid"/>
            <a:round/>
            <a:headEnd type="none" w="med" len="med"/>
            <a:tailEnd type="none" w="med" len="med"/>
          </a:ln>
        </p:spPr>
      </p:cxnSp>
      <p:sp>
        <p:nvSpPr>
          <p:cNvPr id="2" name="Google Shape;134;p20">
            <a:extLst>
              <a:ext uri="{FF2B5EF4-FFF2-40B4-BE49-F238E27FC236}">
                <a16:creationId xmlns:a16="http://schemas.microsoft.com/office/drawing/2014/main" id="{8C211C50-F736-A050-ECFE-E8C82E025EF1}"/>
              </a:ext>
            </a:extLst>
          </p:cNvPr>
          <p:cNvSpPr txBox="1"/>
          <p:nvPr/>
        </p:nvSpPr>
        <p:spPr>
          <a:xfrm>
            <a:off x="3077891" y="449026"/>
            <a:ext cx="3009300" cy="335989"/>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700"/>
              </a:spcAft>
              <a:buNone/>
            </a:pPr>
            <a:r>
              <a:rPr lang="en" sz="1600" dirty="0">
                <a:solidFill>
                  <a:srgbClr val="DFFE00"/>
                </a:solidFill>
                <a:latin typeface="IBM Plex Mono"/>
                <a:ea typeface="IBM Plex Mono"/>
                <a:cs typeface="IBM Plex Mono"/>
                <a:sym typeface="IBM Plex Mono"/>
              </a:rPr>
              <a:t>Meet the Team!</a:t>
            </a:r>
            <a:endParaRPr sz="1600" dirty="0">
              <a:solidFill>
                <a:srgbClr val="DFFE00"/>
              </a:solidFill>
              <a:latin typeface="IBM Plex Mono"/>
              <a:ea typeface="IBM Plex Mono"/>
              <a:cs typeface="IBM Plex Mono"/>
              <a:sym typeface="IBM Plex Mono"/>
            </a:endParaRPr>
          </a:p>
        </p:txBody>
      </p:sp>
      <p:sp>
        <p:nvSpPr>
          <p:cNvPr id="4" name="Google Shape;81;p16">
            <a:extLst>
              <a:ext uri="{FF2B5EF4-FFF2-40B4-BE49-F238E27FC236}">
                <a16:creationId xmlns:a16="http://schemas.microsoft.com/office/drawing/2014/main" id="{FEE02390-51B7-8A32-DE87-2D73D0A63D1E}"/>
              </a:ext>
            </a:extLst>
          </p:cNvPr>
          <p:cNvSpPr txBox="1"/>
          <p:nvPr/>
        </p:nvSpPr>
        <p:spPr>
          <a:xfrm>
            <a:off x="3989040" y="1426969"/>
            <a:ext cx="15546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200" dirty="0">
                <a:solidFill>
                  <a:srgbClr val="CCCCCC"/>
                </a:solidFill>
                <a:latin typeface="IBM Plex Sans SemiBold"/>
                <a:ea typeface="IBM Plex Sans"/>
                <a:cs typeface="IBM Plex Sans"/>
                <a:sym typeface="IBM Plex Sans SemiBold"/>
              </a:rPr>
              <a:t>Frontend + Java, Python, C#, JS</a:t>
            </a:r>
            <a:endParaRPr sz="900" dirty="0">
              <a:solidFill>
                <a:srgbClr val="CCCCCC"/>
              </a:solidFill>
              <a:latin typeface="IBM Plex Sans"/>
              <a:ea typeface="IBM Plex Sans"/>
              <a:cs typeface="IBM Plex Sans"/>
              <a:sym typeface="IBM Plex Sans"/>
            </a:endParaRPr>
          </a:p>
        </p:txBody>
      </p:sp>
      <p:sp>
        <p:nvSpPr>
          <p:cNvPr id="5" name="Google Shape;81;p16">
            <a:extLst>
              <a:ext uri="{FF2B5EF4-FFF2-40B4-BE49-F238E27FC236}">
                <a16:creationId xmlns:a16="http://schemas.microsoft.com/office/drawing/2014/main" id="{F613A7D2-43E5-B693-4AD2-4FE488B3F189}"/>
              </a:ext>
            </a:extLst>
          </p:cNvPr>
          <p:cNvSpPr txBox="1"/>
          <p:nvPr/>
        </p:nvSpPr>
        <p:spPr>
          <a:xfrm>
            <a:off x="7026771" y="1441281"/>
            <a:ext cx="1367594" cy="369332"/>
          </a:xfrm>
          <a:prstGeom prst="rect">
            <a:avLst/>
          </a:prstGeom>
          <a:noFill/>
          <a:ln>
            <a:noFill/>
          </a:ln>
        </p:spPr>
        <p:txBody>
          <a:bodyPr spcFirstLastPara="1" wrap="square" lIns="0" tIns="0" rIns="0" bIns="0" anchor="t" anchorCtr="0">
            <a:spAutoFit/>
          </a:bodyPr>
          <a:lstStyle/>
          <a:p>
            <a:r>
              <a:rPr lang="en-US" sz="1200" dirty="0">
                <a:solidFill>
                  <a:srgbClr val="CCCCCC"/>
                </a:solidFill>
                <a:latin typeface="IBM Plex Sans SemiBold"/>
                <a:sym typeface="IBM Plex Sans SemiBold"/>
              </a:rPr>
              <a:t>Frontend + JS, React, Java</a:t>
            </a:r>
            <a:endParaRPr lang="en-US" sz="1200" dirty="0">
              <a:solidFill>
                <a:srgbClr val="CCCCCC"/>
              </a:solidFill>
              <a:latin typeface="IBM Plex Sans SemiBold"/>
              <a:sym typeface="IBM Plex Sans"/>
            </a:endParaRPr>
          </a:p>
        </p:txBody>
      </p:sp>
      <p:sp>
        <p:nvSpPr>
          <p:cNvPr id="6" name="Google Shape;81;p16">
            <a:extLst>
              <a:ext uri="{FF2B5EF4-FFF2-40B4-BE49-F238E27FC236}">
                <a16:creationId xmlns:a16="http://schemas.microsoft.com/office/drawing/2014/main" id="{34D8F270-5952-DB40-5D7D-AB1A14803388}"/>
              </a:ext>
            </a:extLst>
          </p:cNvPr>
          <p:cNvSpPr txBox="1"/>
          <p:nvPr/>
        </p:nvSpPr>
        <p:spPr>
          <a:xfrm>
            <a:off x="5385668" y="3447287"/>
            <a:ext cx="1554600" cy="184666"/>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200" dirty="0">
                <a:solidFill>
                  <a:srgbClr val="CCCCCC"/>
                </a:solidFill>
                <a:latin typeface="IBM Plex Sans SemiBold"/>
                <a:ea typeface="IBM Plex Sans SemiBold"/>
                <a:cs typeface="IBM Plex Sans SemiBold"/>
                <a:sym typeface="IBM Plex Sans SemiBold"/>
              </a:rPr>
              <a:t>Frontend + JS, React</a:t>
            </a:r>
            <a:endParaRPr sz="900" dirty="0">
              <a:solidFill>
                <a:srgbClr val="CCCCCC"/>
              </a:solidFill>
              <a:latin typeface="IBM Plex Sans"/>
              <a:ea typeface="IBM Plex Sans"/>
              <a:cs typeface="IBM Plex Sans"/>
              <a:sym typeface="IBM Plex Sans"/>
            </a:endParaRPr>
          </a:p>
        </p:txBody>
      </p:sp>
      <p:sp>
        <p:nvSpPr>
          <p:cNvPr id="7" name="Google Shape;82;p16">
            <a:extLst>
              <a:ext uri="{FF2B5EF4-FFF2-40B4-BE49-F238E27FC236}">
                <a16:creationId xmlns:a16="http://schemas.microsoft.com/office/drawing/2014/main" id="{49D47C1F-E8A1-A923-2DE6-8DF56924D27D}"/>
              </a:ext>
            </a:extLst>
          </p:cNvPr>
          <p:cNvSpPr txBox="1"/>
          <p:nvPr/>
        </p:nvSpPr>
        <p:spPr>
          <a:xfrm>
            <a:off x="5392269" y="2896841"/>
            <a:ext cx="1444200" cy="495007"/>
          </a:xfrm>
          <a:prstGeom prst="rect">
            <a:avLst/>
          </a:prstGeom>
          <a:noFill/>
          <a:ln>
            <a:noFill/>
          </a:ln>
        </p:spPr>
        <p:txBody>
          <a:bodyPr spcFirstLastPara="1" wrap="square" lIns="0" tIns="0" rIns="0" bIns="0" anchor="t" anchorCtr="0">
            <a:spAutoFit/>
          </a:bodyPr>
          <a:lstStyle/>
          <a:p>
            <a:pPr marL="0" lvl="0" indent="0" algn="ctr" rtl="0">
              <a:spcBef>
                <a:spcPts val="0"/>
              </a:spcBef>
              <a:spcAft>
                <a:spcPts val="500"/>
              </a:spcAft>
              <a:buNone/>
            </a:pPr>
            <a:r>
              <a:rPr lang="en-US" dirty="0">
                <a:solidFill>
                  <a:srgbClr val="DFFE00"/>
                </a:solidFill>
                <a:latin typeface="Chakra Petch"/>
                <a:ea typeface="Chakra Petch"/>
                <a:cs typeface="Chakra Petch"/>
                <a:sym typeface="Chakra Petch"/>
              </a:rPr>
              <a:t>Skyer Hollingsworth</a:t>
            </a:r>
          </a:p>
        </p:txBody>
      </p:sp>
      <p:sp>
        <p:nvSpPr>
          <p:cNvPr id="8" name="Google Shape;86;p16">
            <a:extLst>
              <a:ext uri="{FF2B5EF4-FFF2-40B4-BE49-F238E27FC236}">
                <a16:creationId xmlns:a16="http://schemas.microsoft.com/office/drawing/2014/main" id="{5CA5E721-984F-93B1-5AD3-A0BB145449BF}"/>
              </a:ext>
            </a:extLst>
          </p:cNvPr>
          <p:cNvSpPr/>
          <p:nvPr/>
        </p:nvSpPr>
        <p:spPr>
          <a:xfrm>
            <a:off x="2247285" y="3320903"/>
            <a:ext cx="1554600" cy="1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rgbClr val="CCCCCC"/>
              </a:solidFill>
            </a:endParaRPr>
          </a:p>
        </p:txBody>
      </p:sp>
      <p:pic>
        <p:nvPicPr>
          <p:cNvPr id="1028" name="Picture 4">
            <a:extLst>
              <a:ext uri="{FF2B5EF4-FFF2-40B4-BE49-F238E27FC236}">
                <a16:creationId xmlns:a16="http://schemas.microsoft.com/office/drawing/2014/main" id="{64CB139B-D007-1D12-BB0C-9021A099C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762" y="1869909"/>
            <a:ext cx="1084465" cy="1084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EF85FE-23C6-9208-9F10-E87E925AFE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4613" y="1870754"/>
            <a:ext cx="1084457" cy="1084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ECDAA3F-E03A-13A2-F33A-3B4529C61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98" y="1889098"/>
            <a:ext cx="1085506" cy="108550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81;p16">
            <a:extLst>
              <a:ext uri="{FF2B5EF4-FFF2-40B4-BE49-F238E27FC236}">
                <a16:creationId xmlns:a16="http://schemas.microsoft.com/office/drawing/2014/main" id="{72BCDA35-FA07-0ABB-AB38-C3A9D549937C}"/>
              </a:ext>
            </a:extLst>
          </p:cNvPr>
          <p:cNvSpPr txBox="1"/>
          <p:nvPr/>
        </p:nvSpPr>
        <p:spPr>
          <a:xfrm>
            <a:off x="2239471" y="3377468"/>
            <a:ext cx="1929929"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200" dirty="0">
                <a:solidFill>
                  <a:srgbClr val="CCCCCC"/>
                </a:solidFill>
                <a:latin typeface="IBM Plex Sans SemiBold"/>
                <a:ea typeface="IBM Plex Sans SemiBold"/>
                <a:cs typeface="IBM Plex Sans SemiBold"/>
                <a:sym typeface="IBM Plex Sans SemiBold"/>
              </a:rPr>
              <a:t>Backend + Solidity, C, Typescript, Java, Python</a:t>
            </a:r>
          </a:p>
        </p:txBody>
      </p:sp>
      <p:pic>
        <p:nvPicPr>
          <p:cNvPr id="1036" name="Picture 12">
            <a:extLst>
              <a:ext uri="{FF2B5EF4-FFF2-40B4-BE49-F238E27FC236}">
                <a16:creationId xmlns:a16="http://schemas.microsoft.com/office/drawing/2014/main" id="{B9ED4053-5610-DD0D-1620-0C7CF937FC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4819" y="3743039"/>
            <a:ext cx="1131320" cy="11313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AF8CA7F-757F-377E-BE11-D4FB79B636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5659" y="3789896"/>
            <a:ext cx="1084463" cy="10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20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pic>
        <p:nvPicPr>
          <p:cNvPr id="208" name="Google Shape;208;p27"/>
          <p:cNvPicPr preferRelativeResize="0"/>
          <p:nvPr/>
        </p:nvPicPr>
        <p:blipFill>
          <a:blip r:embed="rId4">
            <a:alphaModFix/>
          </a:blip>
          <a:stretch>
            <a:fillRect/>
          </a:stretch>
        </p:blipFill>
        <p:spPr>
          <a:xfrm>
            <a:off x="5744385" y="2686498"/>
            <a:ext cx="3355801" cy="1853900"/>
          </a:xfrm>
          <a:prstGeom prst="rect">
            <a:avLst/>
          </a:prstGeom>
          <a:noFill/>
          <a:ln>
            <a:noFill/>
          </a:ln>
        </p:spPr>
      </p:pic>
      <p:pic>
        <p:nvPicPr>
          <p:cNvPr id="209" name="Google Shape;209;p27"/>
          <p:cNvPicPr preferRelativeResize="0"/>
          <p:nvPr/>
        </p:nvPicPr>
        <p:blipFill>
          <a:blip r:embed="rId5">
            <a:alphaModFix amt="40000"/>
          </a:blip>
          <a:stretch>
            <a:fillRect/>
          </a:stretch>
        </p:blipFill>
        <p:spPr>
          <a:xfrm>
            <a:off x="6356500" y="742025"/>
            <a:ext cx="2208600" cy="2208600"/>
          </a:xfrm>
          <a:prstGeom prst="ellipse">
            <a:avLst/>
          </a:prstGeom>
          <a:noFill/>
          <a:ln>
            <a:noFill/>
          </a:ln>
        </p:spPr>
      </p:pic>
      <p:pic>
        <p:nvPicPr>
          <p:cNvPr id="210" name="Google Shape;210;p27"/>
          <p:cNvPicPr preferRelativeResize="0"/>
          <p:nvPr/>
        </p:nvPicPr>
        <p:blipFill>
          <a:blip r:embed="rId6">
            <a:alphaModFix/>
          </a:blip>
          <a:stretch>
            <a:fillRect/>
          </a:stretch>
        </p:blipFill>
        <p:spPr>
          <a:xfrm>
            <a:off x="6795436" y="888500"/>
            <a:ext cx="1694399" cy="1694399"/>
          </a:xfrm>
          <a:prstGeom prst="rect">
            <a:avLst/>
          </a:prstGeom>
          <a:noFill/>
          <a:ln>
            <a:noFill/>
          </a:ln>
        </p:spPr>
      </p:pic>
      <p:sp>
        <p:nvSpPr>
          <p:cNvPr id="212" name="Google Shape;212;p27"/>
          <p:cNvSpPr txBox="1"/>
          <p:nvPr/>
        </p:nvSpPr>
        <p:spPr>
          <a:xfrm>
            <a:off x="782549" y="853058"/>
            <a:ext cx="3009300" cy="335989"/>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700"/>
              </a:spcAft>
              <a:buNone/>
            </a:pPr>
            <a:r>
              <a:rPr lang="en" sz="1600" dirty="0">
                <a:solidFill>
                  <a:srgbClr val="DFFE00"/>
                </a:solidFill>
                <a:latin typeface="IBM Plex Mono"/>
                <a:ea typeface="IBM Plex Mono"/>
                <a:cs typeface="IBM Plex Mono"/>
                <a:sym typeface="IBM Plex Mono"/>
              </a:rPr>
              <a:t>The Problem</a:t>
            </a:r>
            <a:endParaRPr sz="1600" dirty="0">
              <a:solidFill>
                <a:srgbClr val="DFFE00"/>
              </a:solidFill>
              <a:latin typeface="IBM Plex Mono"/>
              <a:ea typeface="IBM Plex Mono"/>
              <a:cs typeface="IBM Plex Mono"/>
              <a:sym typeface="IBM Plex Mono"/>
            </a:endParaRPr>
          </a:p>
        </p:txBody>
      </p:sp>
      <p:pic>
        <p:nvPicPr>
          <p:cNvPr id="213" name="Google Shape;213;p27"/>
          <p:cNvPicPr preferRelativeResize="0"/>
          <p:nvPr/>
        </p:nvPicPr>
        <p:blipFill>
          <a:blip r:embed="rId7">
            <a:alphaModFix/>
          </a:blip>
          <a:stretch>
            <a:fillRect/>
          </a:stretch>
        </p:blipFill>
        <p:spPr>
          <a:xfrm>
            <a:off x="6551428" y="491973"/>
            <a:ext cx="1669060" cy="2194525"/>
          </a:xfrm>
          <a:prstGeom prst="rect">
            <a:avLst/>
          </a:prstGeom>
          <a:noFill/>
          <a:ln>
            <a:noFill/>
          </a:ln>
        </p:spPr>
      </p:pic>
      <p:pic>
        <p:nvPicPr>
          <p:cNvPr id="214" name="Google Shape;214;p27"/>
          <p:cNvPicPr preferRelativeResize="0"/>
          <p:nvPr/>
        </p:nvPicPr>
        <p:blipFill>
          <a:blip r:embed="rId8">
            <a:alphaModFix/>
          </a:blip>
          <a:stretch>
            <a:fillRect/>
          </a:stretch>
        </p:blipFill>
        <p:spPr>
          <a:xfrm>
            <a:off x="8747963" y="161875"/>
            <a:ext cx="295299" cy="295299"/>
          </a:xfrm>
          <a:prstGeom prst="rect">
            <a:avLst/>
          </a:prstGeom>
          <a:noFill/>
          <a:ln>
            <a:noFill/>
          </a:ln>
        </p:spPr>
      </p:pic>
      <p:pic>
        <p:nvPicPr>
          <p:cNvPr id="215" name="Google Shape;215;p27"/>
          <p:cNvPicPr preferRelativeResize="0"/>
          <p:nvPr/>
        </p:nvPicPr>
        <p:blipFill rotWithShape="1">
          <a:blip r:embed="rId9">
            <a:alphaModFix/>
          </a:blip>
          <a:srcRect r="83213" b="51578"/>
          <a:stretch/>
        </p:blipFill>
        <p:spPr>
          <a:xfrm>
            <a:off x="6018425" y="476886"/>
            <a:ext cx="452800" cy="2490574"/>
          </a:xfrm>
          <a:prstGeom prst="rect">
            <a:avLst/>
          </a:prstGeom>
          <a:noFill/>
          <a:ln>
            <a:noFill/>
          </a:ln>
        </p:spPr>
      </p:pic>
      <p:sp>
        <p:nvSpPr>
          <p:cNvPr id="2" name="TextBox 1">
            <a:extLst>
              <a:ext uri="{FF2B5EF4-FFF2-40B4-BE49-F238E27FC236}">
                <a16:creationId xmlns:a16="http://schemas.microsoft.com/office/drawing/2014/main" id="{C417AC41-DFEF-8E69-2733-927EE480DF68}"/>
              </a:ext>
            </a:extLst>
          </p:cNvPr>
          <p:cNvSpPr txBox="1"/>
          <p:nvPr/>
        </p:nvSpPr>
        <p:spPr>
          <a:xfrm>
            <a:off x="782549" y="1415845"/>
            <a:ext cx="4426749" cy="2462213"/>
          </a:xfrm>
          <a:prstGeom prst="rect">
            <a:avLst/>
          </a:prstGeom>
          <a:noFill/>
        </p:spPr>
        <p:txBody>
          <a:bodyPr wrap="square" rtlCol="0">
            <a:spAutoFit/>
          </a:bodyPr>
          <a:lstStyle/>
          <a:p>
            <a:r>
              <a:rPr lang="en-US" dirty="0">
                <a:solidFill>
                  <a:schemeClr val="bg1"/>
                </a:solidFill>
                <a:latin typeface="IBM Plex Mono" panose="020B0509050203000203" pitchFamily="49" charset="0"/>
              </a:rPr>
              <a:t>People with digital assets often aren't using them to their full potential, especially if those assets are spread across different platforms. This makes it hard to keep track of everything, manage risk, and make good investment decisions. But most importantly, it makes it difficult for users who are particularly new to defi, unaware of how much more efficient they could be with their digital assets.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0"/>
          <p:cNvPicPr preferRelativeResize="0"/>
          <p:nvPr/>
        </p:nvPicPr>
        <p:blipFill>
          <a:blip r:embed="rId4">
            <a:alphaModFix amt="40000"/>
          </a:blip>
          <a:stretch>
            <a:fillRect/>
          </a:stretch>
        </p:blipFill>
        <p:spPr>
          <a:xfrm>
            <a:off x="5258900" y="799750"/>
            <a:ext cx="3510000" cy="3510000"/>
          </a:xfrm>
          <a:prstGeom prst="ellipse">
            <a:avLst/>
          </a:prstGeom>
          <a:noFill/>
          <a:ln>
            <a:noFill/>
          </a:ln>
        </p:spPr>
      </p:pic>
      <p:sp>
        <p:nvSpPr>
          <p:cNvPr id="134" name="Google Shape;134;p20"/>
          <p:cNvSpPr txBox="1"/>
          <p:nvPr/>
        </p:nvSpPr>
        <p:spPr>
          <a:xfrm>
            <a:off x="782550" y="888625"/>
            <a:ext cx="3009300" cy="335989"/>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700"/>
              </a:spcAft>
              <a:buNone/>
            </a:pPr>
            <a:r>
              <a:rPr lang="en" sz="1600" dirty="0">
                <a:solidFill>
                  <a:srgbClr val="DFFE00"/>
                </a:solidFill>
                <a:latin typeface="IBM Plex Mono"/>
                <a:ea typeface="IBM Plex Mono"/>
                <a:cs typeface="IBM Plex Mono"/>
                <a:sym typeface="IBM Plex Mono"/>
              </a:rPr>
              <a:t> The Solution </a:t>
            </a:r>
            <a:endParaRPr sz="1600" dirty="0">
              <a:solidFill>
                <a:srgbClr val="DFFE00"/>
              </a:solidFill>
              <a:latin typeface="IBM Plex Mono"/>
              <a:ea typeface="IBM Plex Mono"/>
              <a:cs typeface="IBM Plex Mono"/>
              <a:sym typeface="IBM Plex Mono"/>
            </a:endParaRPr>
          </a:p>
        </p:txBody>
      </p:sp>
      <p:cxnSp>
        <p:nvCxnSpPr>
          <p:cNvPr id="135" name="Google Shape;135;p20"/>
          <p:cNvCxnSpPr/>
          <p:nvPr/>
        </p:nvCxnSpPr>
        <p:spPr>
          <a:xfrm>
            <a:off x="8616525" y="0"/>
            <a:ext cx="0" cy="5135700"/>
          </a:xfrm>
          <a:prstGeom prst="straightConnector1">
            <a:avLst/>
          </a:prstGeom>
          <a:noFill/>
          <a:ln w="9525" cap="flat" cmpd="sng">
            <a:solidFill>
              <a:srgbClr val="434343"/>
            </a:solidFill>
            <a:prstDash val="solid"/>
            <a:round/>
            <a:headEnd type="none" w="med" len="med"/>
            <a:tailEnd type="none" w="med" len="med"/>
          </a:ln>
        </p:spPr>
      </p:cxnSp>
      <p:pic>
        <p:nvPicPr>
          <p:cNvPr id="136" name="Google Shape;136;p20"/>
          <p:cNvPicPr preferRelativeResize="0"/>
          <p:nvPr/>
        </p:nvPicPr>
        <p:blipFill rotWithShape="1">
          <a:blip r:embed="rId5">
            <a:alphaModFix/>
          </a:blip>
          <a:srcRect t="1580" b="3199"/>
          <a:stretch/>
        </p:blipFill>
        <p:spPr>
          <a:xfrm>
            <a:off x="5106500" y="732475"/>
            <a:ext cx="3248775" cy="3598050"/>
          </a:xfrm>
          <a:prstGeom prst="rect">
            <a:avLst/>
          </a:prstGeom>
          <a:noFill/>
          <a:ln>
            <a:noFill/>
          </a:ln>
        </p:spPr>
      </p:pic>
      <p:sp>
        <p:nvSpPr>
          <p:cNvPr id="2" name="TextBox 1">
            <a:extLst>
              <a:ext uri="{FF2B5EF4-FFF2-40B4-BE49-F238E27FC236}">
                <a16:creationId xmlns:a16="http://schemas.microsoft.com/office/drawing/2014/main" id="{C1C891EF-60E5-9168-82EF-172662148D06}"/>
              </a:ext>
            </a:extLst>
          </p:cNvPr>
          <p:cNvSpPr txBox="1"/>
          <p:nvPr/>
        </p:nvSpPr>
        <p:spPr>
          <a:xfrm>
            <a:off x="580102" y="1396181"/>
            <a:ext cx="3765755" cy="1600438"/>
          </a:xfrm>
          <a:prstGeom prst="rect">
            <a:avLst/>
          </a:prstGeom>
          <a:noFill/>
        </p:spPr>
        <p:txBody>
          <a:bodyPr wrap="square" rtlCol="0">
            <a:spAutoFit/>
          </a:bodyPr>
          <a:lstStyle/>
          <a:p>
            <a:r>
              <a:rPr lang="en-US" dirty="0">
                <a:solidFill>
                  <a:schemeClr val="bg1"/>
                </a:solidFill>
                <a:latin typeface="IBM Plex Mono" panose="020B0509050203000203" pitchFamily="49" charset="0"/>
              </a:rPr>
              <a:t>Consolidate users' assets from all ecosystems into a user-friendly interface, and suggest investment opportunities for this idle capital, such as Mode staking, Yield Farming or other options.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a:blip r:embed="rId4">
            <a:alphaModFix amt="40000"/>
          </a:blip>
          <a:stretch>
            <a:fillRect/>
          </a:stretch>
        </p:blipFill>
        <p:spPr>
          <a:xfrm>
            <a:off x="5943128" y="1814699"/>
            <a:ext cx="1641000" cy="1641300"/>
          </a:xfrm>
          <a:prstGeom prst="ellipse">
            <a:avLst/>
          </a:prstGeom>
          <a:noFill/>
          <a:ln>
            <a:noFill/>
          </a:ln>
        </p:spPr>
      </p:pic>
      <p:pic>
        <p:nvPicPr>
          <p:cNvPr id="70" name="Google Shape;70;p15"/>
          <p:cNvPicPr preferRelativeResize="0"/>
          <p:nvPr/>
        </p:nvPicPr>
        <p:blipFill>
          <a:blip r:embed="rId4">
            <a:alphaModFix amt="60000"/>
          </a:blip>
          <a:stretch>
            <a:fillRect/>
          </a:stretch>
        </p:blipFill>
        <p:spPr>
          <a:xfrm>
            <a:off x="6572347" y="1634675"/>
            <a:ext cx="1961400" cy="1961700"/>
          </a:xfrm>
          <a:prstGeom prst="ellipse">
            <a:avLst/>
          </a:prstGeom>
          <a:noFill/>
          <a:ln>
            <a:noFill/>
          </a:ln>
        </p:spPr>
      </p:pic>
      <p:sp>
        <p:nvSpPr>
          <p:cNvPr id="71" name="Google Shape;71;p15"/>
          <p:cNvSpPr txBox="1"/>
          <p:nvPr/>
        </p:nvSpPr>
        <p:spPr>
          <a:xfrm>
            <a:off x="782550" y="837541"/>
            <a:ext cx="3009300" cy="335989"/>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700"/>
              </a:spcAft>
              <a:buNone/>
            </a:pPr>
            <a:r>
              <a:rPr lang="en" sz="1600" dirty="0">
                <a:solidFill>
                  <a:srgbClr val="DFFE00"/>
                </a:solidFill>
                <a:latin typeface="IBM Plex Mono"/>
                <a:ea typeface="IBM Plex Mono"/>
                <a:cs typeface="IBM Plex Mono"/>
                <a:sym typeface="IBM Plex Mono"/>
              </a:rPr>
              <a:t> What is Mode Score? </a:t>
            </a:r>
            <a:endParaRPr sz="1600" dirty="0">
              <a:solidFill>
                <a:srgbClr val="DFFE00"/>
              </a:solidFill>
              <a:latin typeface="IBM Plex Mono"/>
              <a:ea typeface="IBM Plex Mono"/>
              <a:cs typeface="IBM Plex Mono"/>
              <a:sym typeface="IBM Plex Mono"/>
            </a:endParaRPr>
          </a:p>
        </p:txBody>
      </p:sp>
      <p:sp>
        <p:nvSpPr>
          <p:cNvPr id="72" name="Google Shape;72;p15"/>
          <p:cNvSpPr txBox="1"/>
          <p:nvPr/>
        </p:nvSpPr>
        <p:spPr>
          <a:xfrm>
            <a:off x="685500" y="1444166"/>
            <a:ext cx="3886500" cy="1938992"/>
          </a:xfrm>
          <a:prstGeom prst="rect">
            <a:avLst/>
          </a:prstGeom>
          <a:noFill/>
          <a:ln>
            <a:noFill/>
          </a:ln>
        </p:spPr>
        <p:txBody>
          <a:bodyPr spcFirstLastPara="1" wrap="square" lIns="0" tIns="0" rIns="0" bIns="0" anchor="t" anchorCtr="0">
            <a:spAutoFit/>
          </a:bodyPr>
          <a:lstStyle/>
          <a:p>
            <a:pPr marL="0" lvl="0" indent="0">
              <a:buFont typeface="Arial"/>
              <a:buNone/>
            </a:pPr>
            <a:r>
              <a:rPr lang="en-US" dirty="0">
                <a:solidFill>
                  <a:schemeClr val="bg1"/>
                </a:solidFill>
                <a:latin typeface="IBM Plex Mono" panose="020B0509050203000203" pitchFamily="49" charset="0"/>
                <a:sym typeface="Chakra Petch"/>
              </a:rPr>
              <a:t>Introducing Mode Score, a </a:t>
            </a:r>
            <a:r>
              <a:rPr lang="en-US" dirty="0" err="1">
                <a:solidFill>
                  <a:schemeClr val="bg1"/>
                </a:solidFill>
                <a:latin typeface="IBM Plex Mono" panose="020B0509050203000203" pitchFamily="49" charset="0"/>
                <a:sym typeface="Chakra Petch"/>
              </a:rPr>
              <a:t>dApp</a:t>
            </a:r>
            <a:r>
              <a:rPr lang="en-US" dirty="0">
                <a:solidFill>
                  <a:schemeClr val="bg1"/>
                </a:solidFill>
                <a:latin typeface="IBM Plex Mono" panose="020B0509050203000203" pitchFamily="49" charset="0"/>
                <a:sym typeface="Chakra Petch"/>
              </a:rPr>
              <a:t> where you can connect your wallet and receive a score that reflects your capital efficiency on multiple ecosystems. Alongside your score, we will provide personalized recommendations on how to optimize your portfolio for greater capital efficiency. </a:t>
            </a:r>
            <a:endParaRPr dirty="0">
              <a:solidFill>
                <a:schemeClr val="bg1"/>
              </a:solidFill>
              <a:latin typeface="IBM Plex Mono" panose="020B0509050203000203" pitchFamily="49" charset="0"/>
              <a:sym typeface="IBM Plex Sans"/>
            </a:endParaRPr>
          </a:p>
        </p:txBody>
      </p:sp>
      <p:pic>
        <p:nvPicPr>
          <p:cNvPr id="73" name="Google Shape;73;p15"/>
          <p:cNvPicPr preferRelativeResize="0"/>
          <p:nvPr/>
        </p:nvPicPr>
        <p:blipFill>
          <a:blip r:embed="rId4">
            <a:alphaModFix amt="60000"/>
          </a:blip>
          <a:stretch>
            <a:fillRect/>
          </a:stretch>
        </p:blipFill>
        <p:spPr>
          <a:xfrm>
            <a:off x="5782922" y="1634675"/>
            <a:ext cx="1961400" cy="1961700"/>
          </a:xfrm>
          <a:prstGeom prst="ellipse">
            <a:avLst/>
          </a:prstGeom>
          <a:noFill/>
          <a:ln>
            <a:noFill/>
          </a:ln>
        </p:spPr>
      </p:pic>
      <p:pic>
        <p:nvPicPr>
          <p:cNvPr id="74" name="Google Shape;74;p15" descr="Image"/>
          <p:cNvPicPr preferRelativeResize="0"/>
          <p:nvPr/>
        </p:nvPicPr>
        <p:blipFill rotWithShape="1">
          <a:blip r:embed="rId5">
            <a:alphaModFix/>
          </a:blip>
          <a:srcRect/>
          <a:stretch/>
        </p:blipFill>
        <p:spPr>
          <a:xfrm>
            <a:off x="7551701" y="3443980"/>
            <a:ext cx="295275" cy="296671"/>
          </a:xfrm>
          <a:prstGeom prst="rect">
            <a:avLst/>
          </a:prstGeom>
          <a:noFill/>
          <a:ln>
            <a:noFill/>
          </a:ln>
        </p:spPr>
      </p:pic>
      <p:pic>
        <p:nvPicPr>
          <p:cNvPr id="76" name="Google Shape;76;p15"/>
          <p:cNvPicPr preferRelativeResize="0"/>
          <p:nvPr/>
        </p:nvPicPr>
        <p:blipFill>
          <a:blip r:embed="rId6">
            <a:alphaModFix/>
          </a:blip>
          <a:stretch>
            <a:fillRect/>
          </a:stretch>
        </p:blipFill>
        <p:spPr>
          <a:xfrm>
            <a:off x="6011375" y="827651"/>
            <a:ext cx="2375549" cy="30168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Google Shape;81;p16"/>
          <p:cNvSpPr txBox="1"/>
          <p:nvPr/>
        </p:nvSpPr>
        <p:spPr>
          <a:xfrm>
            <a:off x="696391" y="1935638"/>
            <a:ext cx="1596854" cy="369332"/>
          </a:xfrm>
          <a:prstGeom prst="rect">
            <a:avLst/>
          </a:prstGeom>
          <a:noFill/>
          <a:ln>
            <a:noFill/>
          </a:ln>
        </p:spPr>
        <p:txBody>
          <a:bodyPr spcFirstLastPara="1" wrap="square" lIns="0" tIns="0" rIns="0" bIns="0" anchor="t" anchorCtr="0">
            <a:spAutoFit/>
          </a:bodyPr>
          <a:lstStyle/>
          <a:p>
            <a:pPr algn="ctr"/>
            <a:r>
              <a:rPr lang="en-US" sz="1200" dirty="0">
                <a:solidFill>
                  <a:srgbClr val="CCCCCC"/>
                </a:solidFill>
                <a:latin typeface="IBM Plex Sans SemiBold"/>
                <a:sym typeface="IBM Plex Sans"/>
              </a:rPr>
              <a:t>Enhanced Capital Efficiency</a:t>
            </a:r>
          </a:p>
        </p:txBody>
      </p:sp>
      <p:sp>
        <p:nvSpPr>
          <p:cNvPr id="82" name="Google Shape;82;p16"/>
          <p:cNvSpPr txBox="1"/>
          <p:nvPr/>
        </p:nvSpPr>
        <p:spPr>
          <a:xfrm>
            <a:off x="782550" y="1175221"/>
            <a:ext cx="1444200" cy="525785"/>
          </a:xfrm>
          <a:prstGeom prst="rect">
            <a:avLst/>
          </a:prstGeom>
          <a:noFill/>
          <a:ln>
            <a:noFill/>
          </a:ln>
        </p:spPr>
        <p:txBody>
          <a:bodyPr spcFirstLastPara="1" wrap="square" lIns="0" tIns="0" rIns="0" bIns="0" anchor="t" anchorCtr="0">
            <a:spAutoFit/>
          </a:bodyPr>
          <a:lstStyle/>
          <a:p>
            <a:pPr marL="0" lvl="0" indent="0" rtl="0">
              <a:spcBef>
                <a:spcPts val="0"/>
              </a:spcBef>
              <a:spcAft>
                <a:spcPts val="500"/>
              </a:spcAft>
              <a:buNone/>
            </a:pPr>
            <a:r>
              <a:rPr lang="en" sz="3000" dirty="0">
                <a:solidFill>
                  <a:srgbClr val="DFFE00"/>
                </a:solidFill>
                <a:latin typeface="Chakra Petch"/>
                <a:ea typeface="Chakra Petch"/>
                <a:cs typeface="Chakra Petch"/>
                <a:sym typeface="Chakra Petch"/>
              </a:rPr>
              <a:t>01</a:t>
            </a:r>
            <a:endParaRPr sz="3000" dirty="0">
              <a:solidFill>
                <a:srgbClr val="DFFE00"/>
              </a:solidFill>
              <a:latin typeface="Chakra Petch"/>
              <a:ea typeface="Chakra Petch"/>
              <a:cs typeface="Chakra Petch"/>
              <a:sym typeface="Chakra Petch"/>
            </a:endParaRPr>
          </a:p>
        </p:txBody>
      </p:sp>
      <p:sp>
        <p:nvSpPr>
          <p:cNvPr id="83" name="Google Shape;83;p16"/>
          <p:cNvSpPr/>
          <p:nvPr/>
        </p:nvSpPr>
        <p:spPr>
          <a:xfrm>
            <a:off x="782550" y="1730963"/>
            <a:ext cx="1554600" cy="1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85" name="Google Shape;85;p16"/>
          <p:cNvSpPr txBox="1"/>
          <p:nvPr/>
        </p:nvSpPr>
        <p:spPr>
          <a:xfrm>
            <a:off x="2689361" y="1175221"/>
            <a:ext cx="1413600" cy="525785"/>
          </a:xfrm>
          <a:prstGeom prst="rect">
            <a:avLst/>
          </a:prstGeom>
          <a:noFill/>
          <a:ln>
            <a:noFill/>
          </a:ln>
        </p:spPr>
        <p:txBody>
          <a:bodyPr spcFirstLastPara="1" wrap="square" lIns="0" tIns="0" rIns="0" bIns="0" anchor="t" anchorCtr="0">
            <a:spAutoFit/>
          </a:bodyPr>
          <a:lstStyle/>
          <a:p>
            <a:pPr marL="0" lvl="0" indent="0" rtl="0">
              <a:spcBef>
                <a:spcPts val="0"/>
              </a:spcBef>
              <a:spcAft>
                <a:spcPts val="500"/>
              </a:spcAft>
              <a:buNone/>
            </a:pPr>
            <a:r>
              <a:rPr lang="en" sz="3000" dirty="0">
                <a:solidFill>
                  <a:srgbClr val="DFFE00"/>
                </a:solidFill>
                <a:latin typeface="Chakra Petch"/>
                <a:ea typeface="Chakra Petch"/>
                <a:cs typeface="Chakra Petch"/>
                <a:sym typeface="Chakra Petch"/>
              </a:rPr>
              <a:t>02</a:t>
            </a:r>
            <a:endParaRPr sz="3000" dirty="0">
              <a:solidFill>
                <a:srgbClr val="DFFE00"/>
              </a:solidFill>
              <a:latin typeface="Chakra Petch"/>
              <a:ea typeface="Chakra Petch"/>
              <a:cs typeface="Chakra Petch"/>
              <a:sym typeface="Chakra Petch"/>
            </a:endParaRPr>
          </a:p>
        </p:txBody>
      </p:sp>
      <p:sp>
        <p:nvSpPr>
          <p:cNvPr id="86" name="Google Shape;86;p16"/>
          <p:cNvSpPr/>
          <p:nvPr/>
        </p:nvSpPr>
        <p:spPr>
          <a:xfrm>
            <a:off x="2689342" y="1730963"/>
            <a:ext cx="1554600" cy="1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88" name="Google Shape;88;p16"/>
          <p:cNvSpPr txBox="1"/>
          <p:nvPr/>
        </p:nvSpPr>
        <p:spPr>
          <a:xfrm>
            <a:off x="4596113" y="1175221"/>
            <a:ext cx="1491000" cy="525785"/>
          </a:xfrm>
          <a:prstGeom prst="rect">
            <a:avLst/>
          </a:prstGeom>
          <a:noFill/>
          <a:ln>
            <a:noFill/>
          </a:ln>
        </p:spPr>
        <p:txBody>
          <a:bodyPr spcFirstLastPara="1" wrap="square" lIns="0" tIns="0" rIns="0" bIns="0" anchor="t" anchorCtr="0">
            <a:spAutoFit/>
          </a:bodyPr>
          <a:lstStyle/>
          <a:p>
            <a:pPr marL="0" lvl="0" indent="0" rtl="0">
              <a:spcBef>
                <a:spcPts val="0"/>
              </a:spcBef>
              <a:spcAft>
                <a:spcPts val="500"/>
              </a:spcAft>
              <a:buNone/>
            </a:pPr>
            <a:r>
              <a:rPr lang="en" sz="3000" dirty="0">
                <a:solidFill>
                  <a:srgbClr val="DFFE00"/>
                </a:solidFill>
                <a:latin typeface="Chakra Petch"/>
                <a:ea typeface="Chakra Petch"/>
                <a:cs typeface="Chakra Petch"/>
                <a:sym typeface="Chakra Petch"/>
              </a:rPr>
              <a:t>03</a:t>
            </a:r>
            <a:endParaRPr sz="3000" dirty="0">
              <a:solidFill>
                <a:srgbClr val="DFFE00"/>
              </a:solidFill>
              <a:latin typeface="Chakra Petch"/>
              <a:ea typeface="Chakra Petch"/>
              <a:cs typeface="Chakra Petch"/>
              <a:sym typeface="Chakra Petch"/>
            </a:endParaRPr>
          </a:p>
        </p:txBody>
      </p:sp>
      <p:sp>
        <p:nvSpPr>
          <p:cNvPr id="89" name="Google Shape;89;p16"/>
          <p:cNvSpPr/>
          <p:nvPr/>
        </p:nvSpPr>
        <p:spPr>
          <a:xfrm>
            <a:off x="4596133" y="1730963"/>
            <a:ext cx="1554600" cy="1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91" name="Google Shape;91;p16"/>
          <p:cNvSpPr txBox="1"/>
          <p:nvPr/>
        </p:nvSpPr>
        <p:spPr>
          <a:xfrm>
            <a:off x="6502925" y="1175221"/>
            <a:ext cx="1406400" cy="525785"/>
          </a:xfrm>
          <a:prstGeom prst="rect">
            <a:avLst/>
          </a:prstGeom>
          <a:noFill/>
          <a:ln>
            <a:noFill/>
          </a:ln>
        </p:spPr>
        <p:txBody>
          <a:bodyPr spcFirstLastPara="1" wrap="square" lIns="0" tIns="0" rIns="0" bIns="0" anchor="t" anchorCtr="0">
            <a:spAutoFit/>
          </a:bodyPr>
          <a:lstStyle/>
          <a:p>
            <a:pPr marL="0" lvl="0" indent="0" rtl="0">
              <a:spcBef>
                <a:spcPts val="0"/>
              </a:spcBef>
              <a:spcAft>
                <a:spcPts val="500"/>
              </a:spcAft>
              <a:buNone/>
            </a:pPr>
            <a:r>
              <a:rPr lang="en" sz="3000" dirty="0">
                <a:solidFill>
                  <a:srgbClr val="DFFE00"/>
                </a:solidFill>
                <a:latin typeface="Chakra Petch"/>
                <a:ea typeface="Chakra Petch"/>
                <a:cs typeface="Chakra Petch"/>
                <a:sym typeface="Chakra Petch"/>
              </a:rPr>
              <a:t>04</a:t>
            </a:r>
            <a:endParaRPr sz="3000" dirty="0">
              <a:solidFill>
                <a:srgbClr val="DFFE00"/>
              </a:solidFill>
              <a:latin typeface="Chakra Petch"/>
              <a:ea typeface="Chakra Petch"/>
              <a:cs typeface="Chakra Petch"/>
              <a:sym typeface="Chakra Petch"/>
            </a:endParaRPr>
          </a:p>
        </p:txBody>
      </p:sp>
      <p:sp>
        <p:nvSpPr>
          <p:cNvPr id="92" name="Google Shape;92;p16"/>
          <p:cNvSpPr/>
          <p:nvPr/>
        </p:nvSpPr>
        <p:spPr>
          <a:xfrm>
            <a:off x="6502925" y="1730963"/>
            <a:ext cx="1554600" cy="1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cxnSp>
        <p:nvCxnSpPr>
          <p:cNvPr id="93" name="Google Shape;93;p16"/>
          <p:cNvCxnSpPr/>
          <p:nvPr/>
        </p:nvCxnSpPr>
        <p:spPr>
          <a:xfrm>
            <a:off x="8616525" y="0"/>
            <a:ext cx="0" cy="5135700"/>
          </a:xfrm>
          <a:prstGeom prst="straightConnector1">
            <a:avLst/>
          </a:prstGeom>
          <a:noFill/>
          <a:ln w="9525" cap="flat" cmpd="sng">
            <a:solidFill>
              <a:srgbClr val="434343"/>
            </a:solidFill>
            <a:prstDash val="solid"/>
            <a:round/>
            <a:headEnd type="none" w="med" len="med"/>
            <a:tailEnd type="none" w="med" len="med"/>
          </a:ln>
        </p:spPr>
      </p:cxnSp>
      <p:sp>
        <p:nvSpPr>
          <p:cNvPr id="2" name="Google Shape;134;p20">
            <a:extLst>
              <a:ext uri="{FF2B5EF4-FFF2-40B4-BE49-F238E27FC236}">
                <a16:creationId xmlns:a16="http://schemas.microsoft.com/office/drawing/2014/main" id="{8C211C50-F736-A050-ECFE-E8C82E025EF1}"/>
              </a:ext>
            </a:extLst>
          </p:cNvPr>
          <p:cNvSpPr txBox="1"/>
          <p:nvPr/>
        </p:nvSpPr>
        <p:spPr>
          <a:xfrm>
            <a:off x="3139688" y="451091"/>
            <a:ext cx="3009300" cy="335989"/>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700"/>
              </a:spcAft>
              <a:buNone/>
            </a:pPr>
            <a:r>
              <a:rPr lang="en" sz="1600" dirty="0">
                <a:solidFill>
                  <a:srgbClr val="DFFE00"/>
                </a:solidFill>
                <a:latin typeface="IBM Plex Mono"/>
                <a:ea typeface="IBM Plex Mono"/>
                <a:cs typeface="IBM Plex Mono"/>
                <a:sym typeface="IBM Plex Mono"/>
              </a:rPr>
              <a:t>Benefits </a:t>
            </a:r>
            <a:endParaRPr sz="1600" dirty="0">
              <a:solidFill>
                <a:srgbClr val="DFFE00"/>
              </a:solidFill>
              <a:latin typeface="IBM Plex Mono"/>
              <a:ea typeface="IBM Plex Mono"/>
              <a:cs typeface="IBM Plex Mono"/>
              <a:sym typeface="IBM Plex Mono"/>
            </a:endParaRPr>
          </a:p>
        </p:txBody>
      </p:sp>
      <p:sp>
        <p:nvSpPr>
          <p:cNvPr id="4" name="Google Shape;81;p16">
            <a:extLst>
              <a:ext uri="{FF2B5EF4-FFF2-40B4-BE49-F238E27FC236}">
                <a16:creationId xmlns:a16="http://schemas.microsoft.com/office/drawing/2014/main" id="{FEE02390-51B7-8A32-DE87-2D73D0A63D1E}"/>
              </a:ext>
            </a:extLst>
          </p:cNvPr>
          <p:cNvSpPr txBox="1"/>
          <p:nvPr/>
        </p:nvSpPr>
        <p:spPr>
          <a:xfrm>
            <a:off x="2618861" y="1886477"/>
            <a:ext cx="1554600" cy="553998"/>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200" dirty="0">
                <a:solidFill>
                  <a:srgbClr val="CCCCCC"/>
                </a:solidFill>
                <a:latin typeface="IBM Plex Sans SemiBold"/>
                <a:ea typeface="IBM Plex Sans SemiBold"/>
                <a:cs typeface="IBM Plex Sans SemiBold"/>
                <a:sym typeface="IBM Plex Sans SemiBold"/>
              </a:rPr>
              <a:t>User-Friendly Interface with Multiple Ecosystems</a:t>
            </a:r>
            <a:endParaRPr lang="en-US" sz="900" dirty="0">
              <a:solidFill>
                <a:srgbClr val="CCCCCC"/>
              </a:solidFill>
              <a:latin typeface="IBM Plex Sans"/>
              <a:ea typeface="IBM Plex Sans"/>
              <a:cs typeface="IBM Plex Sans"/>
              <a:sym typeface="IBM Plex Sans"/>
            </a:endParaRPr>
          </a:p>
        </p:txBody>
      </p:sp>
      <p:sp>
        <p:nvSpPr>
          <p:cNvPr id="5" name="Google Shape;81;p16">
            <a:extLst>
              <a:ext uri="{FF2B5EF4-FFF2-40B4-BE49-F238E27FC236}">
                <a16:creationId xmlns:a16="http://schemas.microsoft.com/office/drawing/2014/main" id="{F613A7D2-43E5-B693-4AD2-4FE488B3F189}"/>
              </a:ext>
            </a:extLst>
          </p:cNvPr>
          <p:cNvSpPr txBox="1"/>
          <p:nvPr/>
        </p:nvSpPr>
        <p:spPr>
          <a:xfrm>
            <a:off x="4374567" y="1935638"/>
            <a:ext cx="1843248" cy="369332"/>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200" dirty="0">
                <a:solidFill>
                  <a:srgbClr val="CCCCCC"/>
                </a:solidFill>
                <a:latin typeface="IBM Plex Sans SemiBold"/>
                <a:ea typeface="IBM Plex Sans SemiBold"/>
                <a:cs typeface="IBM Plex Sans SemiBold"/>
                <a:sym typeface="IBM Plex Sans SemiBold"/>
              </a:rPr>
              <a:t> Helps inexperienced Users</a:t>
            </a:r>
            <a:endParaRPr lang="en-US" sz="900" dirty="0">
              <a:solidFill>
                <a:srgbClr val="CCCCCC"/>
              </a:solidFill>
              <a:latin typeface="IBM Plex Sans"/>
              <a:ea typeface="IBM Plex Sans"/>
              <a:cs typeface="IBM Plex Sans"/>
              <a:sym typeface="IBM Plex Sans"/>
            </a:endParaRPr>
          </a:p>
        </p:txBody>
      </p:sp>
      <p:sp>
        <p:nvSpPr>
          <p:cNvPr id="6" name="Google Shape;81;p16">
            <a:extLst>
              <a:ext uri="{FF2B5EF4-FFF2-40B4-BE49-F238E27FC236}">
                <a16:creationId xmlns:a16="http://schemas.microsoft.com/office/drawing/2014/main" id="{34D8F270-5952-DB40-5D7D-AB1A14803388}"/>
              </a:ext>
            </a:extLst>
          </p:cNvPr>
          <p:cNvSpPr txBox="1"/>
          <p:nvPr/>
        </p:nvSpPr>
        <p:spPr>
          <a:xfrm>
            <a:off x="6553331" y="1935638"/>
            <a:ext cx="1459958" cy="184666"/>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200" dirty="0">
                <a:solidFill>
                  <a:srgbClr val="CCCCCC"/>
                </a:solidFill>
                <a:latin typeface="IBM Plex Sans SemiBold"/>
                <a:ea typeface="IBM Plex Sans SemiBold"/>
                <a:cs typeface="IBM Plex Sans SemiBold"/>
                <a:sym typeface="IBM Plex Sans SemiBold"/>
              </a:rPr>
              <a:t>Risk Management</a:t>
            </a:r>
            <a:endParaRPr lang="en-US" sz="900" dirty="0">
              <a:solidFill>
                <a:srgbClr val="CCCCCC"/>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2" name="Google Shape;177;p24">
            <a:extLst>
              <a:ext uri="{FF2B5EF4-FFF2-40B4-BE49-F238E27FC236}">
                <a16:creationId xmlns:a16="http://schemas.microsoft.com/office/drawing/2014/main" id="{29595F82-FE25-9D8C-907F-BE3DC46CEC15}"/>
              </a:ext>
            </a:extLst>
          </p:cNvPr>
          <p:cNvSpPr/>
          <p:nvPr/>
        </p:nvSpPr>
        <p:spPr>
          <a:xfrm>
            <a:off x="752792" y="1846006"/>
            <a:ext cx="1002889" cy="1007807"/>
          </a:xfrm>
          <a:prstGeom prst="rect">
            <a:avLst/>
          </a:prstGeom>
          <a:solidFill>
            <a:schemeClr val="tx2">
              <a:lumMod val="25000"/>
            </a:schemeClr>
          </a:solidFill>
          <a:ln>
            <a:noFill/>
          </a:ln>
        </p:spPr>
        <p:txBody>
          <a:bodyPr spcFirstLastPara="1" wrap="square" lIns="91425" tIns="91425" rIns="91425" bIns="91425" anchor="ctr" anchorCtr="0">
            <a:noAutofit/>
          </a:bodyPr>
          <a:lstStyle/>
          <a:p>
            <a:pPr algn="ctr">
              <a:spcAft>
                <a:spcPts val="700"/>
              </a:spcAft>
            </a:pPr>
            <a:r>
              <a:rPr lang="en-US" sz="1100" dirty="0">
                <a:solidFill>
                  <a:srgbClr val="DFFE00"/>
                </a:solidFill>
                <a:latin typeface="IBM Plex Mono"/>
                <a:sym typeface="IBM Plex Mono"/>
              </a:rPr>
              <a:t>Connect to Wallet</a:t>
            </a:r>
            <a:endParaRPr sz="1100" dirty="0">
              <a:solidFill>
                <a:srgbClr val="DFFE00"/>
              </a:solidFill>
              <a:latin typeface="IBM Plex Mono"/>
              <a:sym typeface="IBM Plex Mono"/>
            </a:endParaRPr>
          </a:p>
        </p:txBody>
      </p:sp>
      <p:cxnSp>
        <p:nvCxnSpPr>
          <p:cNvPr id="12" name="Straight Arrow Connector 11">
            <a:extLst>
              <a:ext uri="{FF2B5EF4-FFF2-40B4-BE49-F238E27FC236}">
                <a16:creationId xmlns:a16="http://schemas.microsoft.com/office/drawing/2014/main" id="{8CD48C95-7002-C317-EAFD-009571E9D745}"/>
              </a:ext>
            </a:extLst>
          </p:cNvPr>
          <p:cNvCxnSpPr>
            <a:cxnSpLocks/>
          </p:cNvCxnSpPr>
          <p:nvPr/>
        </p:nvCxnSpPr>
        <p:spPr>
          <a:xfrm>
            <a:off x="1908691" y="2357289"/>
            <a:ext cx="149327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C7D1E6-D2ED-8D94-BE4C-CA93BB5FC367}"/>
              </a:ext>
            </a:extLst>
          </p:cNvPr>
          <p:cNvCxnSpPr>
            <a:cxnSpLocks/>
          </p:cNvCxnSpPr>
          <p:nvPr/>
        </p:nvCxnSpPr>
        <p:spPr>
          <a:xfrm>
            <a:off x="5235044" y="2431028"/>
            <a:ext cx="160265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BD29BEB-EEAC-3D45-3D69-1B04556F3C71}"/>
              </a:ext>
            </a:extLst>
          </p:cNvPr>
          <p:cNvSpPr txBox="1"/>
          <p:nvPr/>
        </p:nvSpPr>
        <p:spPr>
          <a:xfrm>
            <a:off x="3303638" y="394779"/>
            <a:ext cx="2536723" cy="584775"/>
          </a:xfrm>
          <a:prstGeom prst="rect">
            <a:avLst/>
          </a:prstGeom>
          <a:noFill/>
        </p:spPr>
        <p:txBody>
          <a:bodyPr wrap="square" rtlCol="0">
            <a:spAutoFit/>
          </a:bodyPr>
          <a:lstStyle/>
          <a:p>
            <a:pPr marL="0" lvl="0" indent="0" algn="ctr" rtl="0">
              <a:lnSpc>
                <a:spcPct val="100000"/>
              </a:lnSpc>
              <a:spcBef>
                <a:spcPts val="0"/>
              </a:spcBef>
              <a:spcAft>
                <a:spcPts val="700"/>
              </a:spcAft>
              <a:buNone/>
            </a:pPr>
            <a:r>
              <a:rPr lang="en-US" sz="1600" dirty="0">
                <a:solidFill>
                  <a:srgbClr val="DFFE00"/>
                </a:solidFill>
                <a:latin typeface="IBM Plex Mono"/>
                <a:ea typeface="IBM Plex Mono"/>
                <a:cs typeface="IBM Plex Mono"/>
                <a:sym typeface="IBM Plex Mono"/>
              </a:rPr>
              <a:t> The Milestones/Features </a:t>
            </a:r>
          </a:p>
        </p:txBody>
      </p:sp>
      <p:sp>
        <p:nvSpPr>
          <p:cNvPr id="3" name="Google Shape;177;p24">
            <a:extLst>
              <a:ext uri="{FF2B5EF4-FFF2-40B4-BE49-F238E27FC236}">
                <a16:creationId xmlns:a16="http://schemas.microsoft.com/office/drawing/2014/main" id="{AC628421-8EB2-8827-109B-427D800A6FC6}"/>
              </a:ext>
            </a:extLst>
          </p:cNvPr>
          <p:cNvSpPr/>
          <p:nvPr/>
        </p:nvSpPr>
        <p:spPr>
          <a:xfrm>
            <a:off x="3821649" y="1846005"/>
            <a:ext cx="1177421" cy="1007807"/>
          </a:xfrm>
          <a:prstGeom prst="rect">
            <a:avLst/>
          </a:prstGeom>
          <a:solidFill>
            <a:schemeClr val="tx2">
              <a:lumMod val="25000"/>
            </a:schemeClr>
          </a:solidFill>
          <a:ln>
            <a:noFill/>
          </a:ln>
        </p:spPr>
        <p:txBody>
          <a:bodyPr spcFirstLastPara="1" wrap="square" lIns="91425" tIns="91425" rIns="91425" bIns="91425" anchor="ctr" anchorCtr="0">
            <a:noAutofit/>
          </a:bodyPr>
          <a:lstStyle/>
          <a:p>
            <a:pPr algn="ctr">
              <a:spcAft>
                <a:spcPts val="700"/>
              </a:spcAft>
            </a:pPr>
            <a:r>
              <a:rPr lang="en-US" sz="1100" dirty="0">
                <a:solidFill>
                  <a:srgbClr val="DFFE00"/>
                </a:solidFill>
                <a:latin typeface="IBM Plex Mono"/>
                <a:sym typeface="IBM Plex Mono"/>
              </a:rPr>
              <a:t>Capital Efficiency Scoring</a:t>
            </a:r>
          </a:p>
        </p:txBody>
      </p:sp>
      <p:sp>
        <p:nvSpPr>
          <p:cNvPr id="4" name="Google Shape;177;p24">
            <a:extLst>
              <a:ext uri="{FF2B5EF4-FFF2-40B4-BE49-F238E27FC236}">
                <a16:creationId xmlns:a16="http://schemas.microsoft.com/office/drawing/2014/main" id="{7B68A6FC-5F16-691A-462C-3F7CD1A73ADF}"/>
              </a:ext>
            </a:extLst>
          </p:cNvPr>
          <p:cNvSpPr/>
          <p:nvPr/>
        </p:nvSpPr>
        <p:spPr>
          <a:xfrm>
            <a:off x="7073676" y="1846006"/>
            <a:ext cx="1242548" cy="1061894"/>
          </a:xfrm>
          <a:prstGeom prst="rect">
            <a:avLst/>
          </a:prstGeom>
          <a:solidFill>
            <a:schemeClr val="tx2">
              <a:lumMod val="25000"/>
            </a:schemeClr>
          </a:solidFill>
          <a:ln>
            <a:noFill/>
          </a:ln>
        </p:spPr>
        <p:txBody>
          <a:bodyPr spcFirstLastPara="1" wrap="square" lIns="91425" tIns="91425" rIns="91425" bIns="91425" anchor="ctr" anchorCtr="0">
            <a:noAutofit/>
          </a:bodyPr>
          <a:lstStyle/>
          <a:p>
            <a:pPr algn="ctr">
              <a:spcAft>
                <a:spcPts val="700"/>
              </a:spcAft>
            </a:pPr>
            <a:r>
              <a:rPr lang="en-US" sz="900" dirty="0">
                <a:solidFill>
                  <a:srgbClr val="DFFE00"/>
                </a:solidFill>
                <a:latin typeface="IBM Plex Mono"/>
                <a:sym typeface="IBM Plex Mono"/>
              </a:rPr>
              <a:t>Personalized Investment Recommendations</a:t>
            </a:r>
          </a:p>
        </p:txBody>
      </p:sp>
      <p:pic>
        <p:nvPicPr>
          <p:cNvPr id="14" name="Google Shape;152;p22">
            <a:extLst>
              <a:ext uri="{FF2B5EF4-FFF2-40B4-BE49-F238E27FC236}">
                <a16:creationId xmlns:a16="http://schemas.microsoft.com/office/drawing/2014/main" id="{031E9EF5-34C0-679F-EB32-4B05BC53A328}"/>
              </a:ext>
            </a:extLst>
          </p:cNvPr>
          <p:cNvPicPr preferRelativeResize="0"/>
          <p:nvPr/>
        </p:nvPicPr>
        <p:blipFill rotWithShape="1">
          <a:blip r:embed="rId4">
            <a:alphaModFix/>
          </a:blip>
          <a:srcRect t="2653" r="3873" b="6478"/>
          <a:stretch/>
        </p:blipFill>
        <p:spPr>
          <a:xfrm>
            <a:off x="4729300" y="3067666"/>
            <a:ext cx="4414700" cy="2075834"/>
          </a:xfrm>
          <a:prstGeom prst="rect">
            <a:avLst/>
          </a:prstGeom>
          <a:noFill/>
          <a:ln>
            <a:noFill/>
          </a:ln>
        </p:spPr>
      </p:pic>
      <p:sp>
        <p:nvSpPr>
          <p:cNvPr id="18" name="TextBox 17">
            <a:extLst>
              <a:ext uri="{FF2B5EF4-FFF2-40B4-BE49-F238E27FC236}">
                <a16:creationId xmlns:a16="http://schemas.microsoft.com/office/drawing/2014/main" id="{F6397609-5692-959E-B0E7-53C2797D7317}"/>
              </a:ext>
            </a:extLst>
          </p:cNvPr>
          <p:cNvSpPr txBox="1"/>
          <p:nvPr/>
        </p:nvSpPr>
        <p:spPr>
          <a:xfrm>
            <a:off x="329379" y="3641738"/>
            <a:ext cx="4572000" cy="463845"/>
          </a:xfrm>
          <a:prstGeom prst="rect">
            <a:avLst/>
          </a:prstGeom>
          <a:noFill/>
        </p:spPr>
        <p:txBody>
          <a:bodyPr wrap="square">
            <a:spAutoFit/>
          </a:bodyPr>
          <a:lstStyle/>
          <a:p>
            <a:pPr marL="0" lvl="0" indent="0" algn="l" rtl="0">
              <a:lnSpc>
                <a:spcPct val="85000"/>
              </a:lnSpc>
              <a:spcBef>
                <a:spcPts val="0"/>
              </a:spcBef>
              <a:spcAft>
                <a:spcPts val="500"/>
              </a:spcAft>
              <a:buNone/>
            </a:pPr>
            <a:r>
              <a:rPr lang="en-US" sz="1400" dirty="0">
                <a:solidFill>
                  <a:schemeClr val="lt1"/>
                </a:solidFill>
                <a:latin typeface="Chakra Petch"/>
                <a:ea typeface="Chakra Petch"/>
                <a:cs typeface="Chakra Petch"/>
                <a:sym typeface="Chakra Petch"/>
              </a:rPr>
              <a:t>...all while presenting the user’s multi-ecosystem portfolio in a friendly UI!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
        <p:nvSpPr>
          <p:cNvPr id="196" name="Google Shape;196;p26"/>
          <p:cNvSpPr txBox="1"/>
          <p:nvPr/>
        </p:nvSpPr>
        <p:spPr>
          <a:xfrm>
            <a:off x="4242619" y="1410929"/>
            <a:ext cx="3898485" cy="1723549"/>
          </a:xfrm>
          <a:prstGeom prst="rect">
            <a:avLst/>
          </a:prstGeom>
          <a:noFill/>
          <a:ln>
            <a:noFill/>
          </a:ln>
        </p:spPr>
        <p:txBody>
          <a:bodyPr spcFirstLastPara="1" wrap="square" lIns="0" tIns="0" rIns="0" bIns="0" anchor="t" anchorCtr="0">
            <a:spAutoFit/>
          </a:bodyPr>
          <a:lstStyle/>
          <a:p>
            <a:pPr marL="0" lvl="0" indent="0">
              <a:buFont typeface="Arial"/>
              <a:buNone/>
            </a:pPr>
            <a:r>
              <a:rPr lang="en-US" dirty="0">
                <a:solidFill>
                  <a:schemeClr val="bg1"/>
                </a:solidFill>
                <a:latin typeface="IBM Plex Mono" panose="020B0509050203000203" pitchFamily="49" charset="0"/>
                <a:sym typeface="IBM Plex Sans"/>
              </a:rPr>
              <a:t>Mode Score is a </a:t>
            </a:r>
            <a:r>
              <a:rPr lang="en-US" dirty="0" err="1">
                <a:solidFill>
                  <a:schemeClr val="bg1"/>
                </a:solidFill>
                <a:latin typeface="IBM Plex Mono" panose="020B0509050203000203" pitchFamily="49" charset="0"/>
                <a:sym typeface="IBM Plex Sans"/>
              </a:rPr>
              <a:t>dApp</a:t>
            </a:r>
            <a:r>
              <a:rPr lang="en-US" dirty="0">
                <a:solidFill>
                  <a:schemeClr val="bg1"/>
                </a:solidFill>
                <a:latin typeface="IBM Plex Mono" panose="020B0509050203000203" pitchFamily="49" charset="0"/>
                <a:sym typeface="IBM Plex Sans"/>
              </a:rPr>
              <a:t> that evaluates and optimizes your digital assets across multiple ecosystems with a capital efficiency score, and a user-friendly interface. It integrates wallets, recommends opportunities, and is especially helpful for newcomers to DeFi.</a:t>
            </a:r>
            <a:endParaRPr dirty="0">
              <a:solidFill>
                <a:schemeClr val="bg1"/>
              </a:solidFill>
              <a:latin typeface="IBM Plex Mono" panose="020B0509050203000203" pitchFamily="49" charset="0"/>
              <a:sym typeface="IBM Plex Sans"/>
            </a:endParaRPr>
          </a:p>
        </p:txBody>
      </p:sp>
      <p:sp>
        <p:nvSpPr>
          <p:cNvPr id="202" name="Google Shape;202;p26"/>
          <p:cNvSpPr txBox="1"/>
          <p:nvPr/>
        </p:nvSpPr>
        <p:spPr>
          <a:xfrm>
            <a:off x="2970493" y="518486"/>
            <a:ext cx="4020600" cy="335989"/>
          </a:xfrm>
          <a:prstGeom prst="rect">
            <a:avLst/>
          </a:prstGeom>
          <a:noFill/>
          <a:ln>
            <a:noFill/>
          </a:ln>
        </p:spPr>
        <p:txBody>
          <a:bodyPr spcFirstLastPara="1" wrap="square" lIns="0" tIns="0" rIns="0" bIns="0" anchor="t" anchorCtr="0">
            <a:spAutoFit/>
          </a:bodyPr>
          <a:lstStyle/>
          <a:p>
            <a:pPr algn="ctr">
              <a:spcAft>
                <a:spcPts val="700"/>
              </a:spcAft>
            </a:pPr>
            <a:r>
              <a:rPr lang="en" sz="1600" dirty="0">
                <a:solidFill>
                  <a:srgbClr val="DFFE00"/>
                </a:solidFill>
                <a:latin typeface="IBM Plex Mono"/>
                <a:sym typeface="Chakra Petch"/>
              </a:rPr>
              <a:t>Conclusion</a:t>
            </a:r>
            <a:endParaRPr sz="1600" dirty="0">
              <a:solidFill>
                <a:srgbClr val="DFFE00"/>
              </a:solidFill>
              <a:latin typeface="IBM Plex Mono"/>
              <a:sym typeface="Chakra Petch"/>
            </a:endParaRPr>
          </a:p>
        </p:txBody>
      </p:sp>
      <p:cxnSp>
        <p:nvCxnSpPr>
          <p:cNvPr id="203" name="Google Shape;203;p26"/>
          <p:cNvCxnSpPr/>
          <p:nvPr/>
        </p:nvCxnSpPr>
        <p:spPr>
          <a:xfrm>
            <a:off x="8616525" y="0"/>
            <a:ext cx="0" cy="5135700"/>
          </a:xfrm>
          <a:prstGeom prst="straightConnector1">
            <a:avLst/>
          </a:prstGeom>
          <a:noFill/>
          <a:ln w="9525" cap="flat" cmpd="sng">
            <a:solidFill>
              <a:srgbClr val="434343"/>
            </a:solidFill>
            <a:prstDash val="solid"/>
            <a:round/>
            <a:headEnd type="none" w="med" len="med"/>
            <a:tailEnd type="none" w="med" len="med"/>
          </a:ln>
        </p:spPr>
      </p:cxnSp>
      <p:pic>
        <p:nvPicPr>
          <p:cNvPr id="273" name="Google Shape;273;p36"/>
          <p:cNvPicPr preferRelativeResize="0"/>
          <p:nvPr/>
        </p:nvPicPr>
        <p:blipFill rotWithShape="1">
          <a:blip r:embed="rId4">
            <a:alphaModFix/>
          </a:blip>
          <a:srcRect l="-2580" r="2579"/>
          <a:stretch/>
        </p:blipFill>
        <p:spPr>
          <a:xfrm>
            <a:off x="304282" y="330612"/>
            <a:ext cx="2958275" cy="44744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TotalTime>
  <Words>314</Words>
  <Application>Microsoft Office PowerPoint</Application>
  <PresentationFormat>On-screen Show (16:9)</PresentationFormat>
  <Paragraphs>35</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IBM Plex Sans SemiBold</vt:lpstr>
      <vt:lpstr>IBM Plex Sans</vt:lpstr>
      <vt:lpstr>Chakra Petch</vt:lpstr>
      <vt:lpstr>IBM Plex Mono</vt:lpstr>
      <vt:lpstr>Agency FB</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Cala, Ethan, 6357</cp:lastModifiedBy>
  <cp:revision>73</cp:revision>
  <dcterms:modified xsi:type="dcterms:W3CDTF">2024-06-30T19:02:48Z</dcterms:modified>
</cp:coreProperties>
</file>